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media1.m4v" ContentType="video/unknown"/>
  <Override PartName="/ppt/media/image1.jpeg" ContentType="image/jpeg"/>
  <Override PartName="/ppt/media/image2.jpeg" ContentType="image/jpeg"/>
  <Override PartName="/ppt/media/media2.m4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wLogo.png" descr="hw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6" y="83805"/>
            <a:ext cx="1006330" cy="76523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3" Type="http://schemas.microsoft.com/office/2007/relationships/media" Target="../media/media2.m4v"/><Relationship Id="rId4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ocs.opencv.org/2.4/doc/tutorials/imgproc/pyramids/pyramids.html" TargetMode="External"/><Relationship Id="rId3" Type="http://schemas.openxmlformats.org/officeDocument/2006/relationships/hyperlink" Target="http://docs.opencv.org/2.4/doc/tutorials/imgproc/imgtrans/filter_2d/filter_2d.html#filter-2d" TargetMode="External"/><Relationship Id="rId4" Type="http://schemas.openxmlformats.org/officeDocument/2006/relationships/hyperlink" Target="http://docs.opencv.org/2.4/doc/tutorials/imgproc/imgtrans/sobel_derivatives/sobel_derivatives.html#sobel-derivatives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ocs.opencv.org/2.4/doc/tutorials/imgproc/imgtrans/hough_circle/hough_circle.html#hough-circle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youtu.be/JJoPLrqdzSc" TargetMode="External"/><Relationship Id="rId3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36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4">
              <a:defRPr sz="7000"/>
            </a:pPr>
            <a:r>
              <a:t>Human-Robot Interaction:</a:t>
            </a:r>
          </a:p>
          <a:p>
            <a:pPr defTabSz="514094">
              <a:defRPr sz="7000"/>
            </a:pPr>
            <a:r>
              <a:t>Attention System 2</a:t>
            </a:r>
          </a:p>
        </p:txBody>
      </p:sp>
      <p:sp>
        <p:nvSpPr>
          <p:cNvPr id="121" name="Shape 37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72133">
              <a:defRPr sz="2200"/>
            </a:pPr>
            <a:r>
              <a:t>by Dr. Katrin S. Lohan</a:t>
            </a:r>
          </a:p>
          <a:p>
            <a:pPr defTabSz="372133">
              <a:defRPr sz="2200"/>
            </a:pPr>
            <a:r>
              <a:t>*Multiple slides over the course adapted form Alessandra Sciutti @Italien Institute of Technology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6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Attention System of the iCub robot </a:t>
            </a:r>
          </a:p>
        </p:txBody>
      </p:sp>
      <p:pic>
        <p:nvPicPr>
          <p:cNvPr id="152" name="iCubAudio.m4v" descr="iCubAudio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67121" y="2713334"/>
            <a:ext cx="9351830" cy="7013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6000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6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Joint Attention</a:t>
            </a:r>
          </a:p>
        </p:txBody>
      </p:sp>
      <p:sp>
        <p:nvSpPr>
          <p:cNvPr id="155" name="Shape 6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Joint attention is the shared focus of two individuals on an object</a:t>
            </a:r>
          </a:p>
          <a:p>
            <a:pPr/>
            <a:r>
              <a:t>In human robot interaction joint attention is important to create and sustain the interaction [3]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6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Levels of Joint Attention</a:t>
            </a:r>
          </a:p>
        </p:txBody>
      </p:sp>
      <p:sp>
        <p:nvSpPr>
          <p:cNvPr id="158" name="Shape 6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00"/>
            </a:pPr>
            <a:r>
              <a:t>We can define different three levels of joint attention:</a:t>
            </a:r>
          </a:p>
          <a:p>
            <a:pPr lvl="1" marL="835660" indent="-417830" defTabSz="549148">
              <a:spcBef>
                <a:spcPts val="3900"/>
              </a:spcBef>
              <a:defRPr sz="3300"/>
            </a:pPr>
            <a:r>
              <a:t>triadic, dyadic, and shared gaze.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Triadic joint attention: involves two individuals looking at an object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Dyadic joint attention: is a conversation-like behaviour, e.g. adults and infants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take turns</a:t>
            </a:r>
          </a:p>
          <a:p>
            <a:pPr marL="417830" indent="-417830" defTabSz="549148">
              <a:spcBef>
                <a:spcPts val="3900"/>
              </a:spcBef>
              <a:defRPr sz="3300"/>
            </a:pPr>
            <a:r>
              <a:t>Shared gaze: two individuals are looking at the same object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7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00"/>
            </a:lvl1pPr>
          </a:lstStyle>
          <a:p>
            <a:pPr/>
            <a:r>
              <a:t>Development of Interaction</a:t>
            </a:r>
          </a:p>
        </p:txBody>
      </p:sp>
      <p:pic>
        <p:nvPicPr>
          <p:cNvPr id="16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00" y="2139950"/>
            <a:ext cx="8537724" cy="667316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72"/>
          <p:cNvSpPr txBox="1"/>
          <p:nvPr/>
        </p:nvSpPr>
        <p:spPr>
          <a:xfrm>
            <a:off x="104153" y="9213849"/>
            <a:ext cx="59258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(Table by A. Sciutti in D. Vernon  “Artificial Cognitive Systems – a primer”, MIT Press)</a:t>
            </a:r>
          </a:p>
        </p:txBody>
      </p:sp>
      <p:pic>
        <p:nvPicPr>
          <p:cNvPr id="163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2120" y="973605"/>
            <a:ext cx="5303494" cy="878917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74"/>
          <p:cNvSpPr/>
          <p:nvPr/>
        </p:nvSpPr>
        <p:spPr>
          <a:xfrm>
            <a:off x="146718" y="2870249"/>
            <a:ext cx="4163619" cy="247602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5" name="Shape 75"/>
          <p:cNvSpPr/>
          <p:nvPr/>
        </p:nvSpPr>
        <p:spPr>
          <a:xfrm>
            <a:off x="146718" y="6353199"/>
            <a:ext cx="4499474" cy="247602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6" name="Shape 76"/>
          <p:cNvSpPr/>
          <p:nvPr/>
        </p:nvSpPr>
        <p:spPr>
          <a:xfrm>
            <a:off x="146718" y="6848499"/>
            <a:ext cx="5690149" cy="247602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7" name="Shape 77"/>
          <p:cNvSpPr/>
          <p:nvPr/>
        </p:nvSpPr>
        <p:spPr>
          <a:xfrm>
            <a:off x="146719" y="7739074"/>
            <a:ext cx="5994054" cy="247602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whole" bldLvl="1" animBg="1" rev="0" advAuto="0" spid="164" grpId="1"/>
      <p:bldP build="whole" bldLvl="1" animBg="1" rev="0" advAuto="0" spid="166" grpId="3"/>
      <p:bldP build="whole" bldLvl="1" animBg="1" rev="0" advAuto="0" spid="167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7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pic>
        <p:nvPicPr>
          <p:cNvPr id="170" name="Screen Shot 2015-02-17 at 10.18.27.png" descr="Screen Shot 2015-02-17 at 10.18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780" y="2467530"/>
            <a:ext cx="3910624" cy="6558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15-02-17 at 10.18.41.png" descr="Screen Shot 2015-02-17 at 10.18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5592" y="2404030"/>
            <a:ext cx="3674872" cy="6558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 Shot 2015-02-17 at 10.18.49.png" descr="Screen Shot 2015-02-17 at 10.18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98544" y="2327830"/>
            <a:ext cx="3772436" cy="6558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8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Turn Taking </a:t>
            </a:r>
          </a:p>
        </p:txBody>
      </p:sp>
      <p:sp>
        <p:nvSpPr>
          <p:cNvPr id="175" name="Shape 8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3100"/>
              </a:spcBef>
              <a:defRPr sz="2700"/>
            </a:pPr>
            <a:r>
              <a:t>refers to the process by which people in a conversation decide who is to speak next</a:t>
            </a:r>
          </a:p>
          <a:p>
            <a:pPr marL="337820" indent="-337820" defTabSz="443991">
              <a:spcBef>
                <a:spcPts val="3100"/>
              </a:spcBef>
              <a:defRPr sz="2700"/>
            </a:pPr>
            <a:r>
              <a:t>is a part of the structure and systematic organisation of conversation</a:t>
            </a:r>
          </a:p>
          <a:p>
            <a:pPr marL="337820" indent="-337820" defTabSz="443991">
              <a:spcBef>
                <a:spcPts val="3100"/>
              </a:spcBef>
              <a:defRPr sz="2700"/>
            </a:pPr>
            <a:r>
              <a:t>gazing behaviour plays a important role in turn-taking mechanisms:</a:t>
            </a:r>
          </a:p>
          <a:p>
            <a:pPr lvl="1" marL="675640" indent="-337820" defTabSz="443991">
              <a:spcBef>
                <a:spcPts val="3100"/>
              </a:spcBef>
              <a:defRPr sz="2700"/>
            </a:pPr>
            <a:r>
              <a:t>mutual-break: is when there is a pause in the conversation and both participants use a momentary break with mutual gaze toward each other and then breaking the gaze, then continuing conversation again</a:t>
            </a:r>
          </a:p>
          <a:p>
            <a:pPr lvl="1" marL="675640" indent="-337820" defTabSz="443991">
              <a:spcBef>
                <a:spcPts val="3100"/>
              </a:spcBef>
              <a:defRPr sz="2700"/>
            </a:pPr>
            <a:r>
              <a:t>mutual-hold: is when the speaker also takes a pause in the conversation with mutual gaze, but then still holds the gaze as he/she starts to speak again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8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Attention Systems?</a:t>
            </a:r>
          </a:p>
        </p:txBody>
      </p:sp>
      <p:sp>
        <p:nvSpPr>
          <p:cNvPr id="178" name="Shape 8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2900"/>
              </a:spcBef>
              <a:defRPr sz="2500"/>
            </a:pPr>
            <a:r>
              <a:t>Visual Attention: </a:t>
            </a:r>
          </a:p>
          <a:p>
            <a:pPr lvl="2" marL="933450" indent="-311150" defTabSz="408940">
              <a:spcBef>
                <a:spcPts val="2900"/>
              </a:spcBef>
              <a:defRPr sz="2500"/>
            </a:pPr>
            <a:r>
              <a:t>Bio inspired bottom up processes</a:t>
            </a:r>
          </a:p>
          <a:p>
            <a:pPr lvl="2" marL="933450" indent="-311150" defTabSz="408940">
              <a:spcBef>
                <a:spcPts val="2900"/>
              </a:spcBef>
              <a:defRPr sz="2500"/>
            </a:pPr>
            <a:r>
              <a:t>“Cognitive” Top down (e.g. Mirror Neurons system)</a:t>
            </a:r>
          </a:p>
          <a:p>
            <a:pPr marL="311150" indent="-311150" defTabSz="408940">
              <a:spcBef>
                <a:spcPts val="2900"/>
              </a:spcBef>
              <a:defRPr sz="2500"/>
            </a:pPr>
            <a:r>
              <a:t>Audio Attention</a:t>
            </a:r>
          </a:p>
          <a:p>
            <a:pPr lvl="1" marL="622300" indent="-311150" defTabSz="408940">
              <a:spcBef>
                <a:spcPts val="2900"/>
              </a:spcBef>
              <a:defRPr sz="2500"/>
            </a:pPr>
            <a:r>
              <a:t>mostly bio inspired bottom up processes (e.g. Selective auditory attention)</a:t>
            </a:r>
          </a:p>
          <a:p>
            <a:pPr marL="311150" indent="-311150" defTabSz="408940">
              <a:spcBef>
                <a:spcPts val="2900"/>
              </a:spcBef>
              <a:defRPr sz="2500"/>
            </a:pPr>
            <a:r>
              <a:t>Joint Attention </a:t>
            </a:r>
          </a:p>
          <a:p>
            <a:pPr lvl="1" marL="622300" indent="-311150" defTabSz="408940">
              <a:spcBef>
                <a:spcPts val="2900"/>
              </a:spcBef>
              <a:defRPr sz="2500"/>
            </a:pPr>
            <a:r>
              <a:t>to create interaction capabilities for robots</a:t>
            </a:r>
          </a:p>
          <a:p>
            <a:pPr lvl="1" marL="622300" indent="-311150" defTabSz="408940">
              <a:spcBef>
                <a:spcPts val="2900"/>
              </a:spcBef>
              <a:defRPr sz="2500"/>
            </a:pPr>
            <a:r>
              <a:t>e.g. Turn Taking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Discussion on HRI</a:t>
            </a:r>
          </a:p>
        </p:txBody>
      </p:sp>
      <p:sp>
        <p:nvSpPr>
          <p:cNvPr id="181" name="Shape 9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Why?</a:t>
            </a:r>
          </a:p>
          <a:p>
            <a:pPr/>
            <a:r>
              <a:t>What are the obstacles to overcome ?</a:t>
            </a:r>
          </a:p>
          <a:p>
            <a:pPr/>
            <a:r>
              <a:t>How can we benefit from it?</a:t>
            </a:r>
          </a:p>
          <a:p>
            <a:pPr/>
            <a:r>
              <a:t>Why do we take us (humans) as an example?</a:t>
            </a:r>
          </a:p>
          <a:p>
            <a:pPr/>
            <a:r>
              <a:t>What ethical implications does HRI has for the society?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9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84" name="Shape 9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9833">
              <a:spcBef>
                <a:spcPts val="3200"/>
              </a:spcBef>
              <a:buSzTx/>
              <a:buNone/>
              <a:defRPr sz="2700"/>
            </a:pPr>
            <a:r>
              <a:t>[1] Wood, N., &amp; Cowan, N. (1995). The cocktail party phenomenon revisited: how frequent are attention shifts to one's name in an irrelevant auditory channel?. Journal of Experimental Psychology: Learning, Memory, and Cognition, 21(1), 255.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2700"/>
            </a:pPr>
            <a:r>
              <a:t>[2] Ruesch, J., Lopes, M., Bernardino, A., Hornstein, J., Santos-Victor, J., &amp; Pfeifer, R. (2008, May). Multimodal saliency-based bottom-up attention a framework for the humanoid robot icub. In Robotics and Automation, 2008. ICRA 2008. IEEE International Conference on (pp. 962-967). IEEE.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2700"/>
            </a:pPr>
            <a:r>
              <a:t>[3] Lohan, K. S., Rohlfing, K. J., Pitsch, K., Saunders, J., Lehmann, H., Nehaniv, C. L., ... &amp; Wrede, B. (2012). Tutor spotter: Proposing a feature set and evaluating it in a robotic system. International Journal of Social Robotics, 4(2), 131-146.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3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Attention</a:t>
            </a:r>
          </a:p>
        </p:txBody>
      </p:sp>
      <p:sp>
        <p:nvSpPr>
          <p:cNvPr id="124" name="Shape 4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Attention is the behavioural and cognitive process of selectively concentrating on a discrete aspect of information, whether deemed subjective or objective, while ignoring other perceivable information. </a:t>
            </a:r>
          </a:p>
          <a:p>
            <a:pPr/>
            <a:r>
              <a:t>Attention has also been referred to as the allocation of limited processing resources.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Attention</a:t>
            </a:r>
          </a:p>
        </p:txBody>
      </p:sp>
      <p:sp>
        <p:nvSpPr>
          <p:cNvPr id="127" name="Shape 4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Visual Attention</a:t>
            </a:r>
          </a:p>
          <a:p>
            <a:pPr/>
            <a:r>
              <a:t>Audio Attention</a:t>
            </a:r>
          </a:p>
          <a:p>
            <a:pPr/>
            <a:r>
              <a:t>Joint Attention</a:t>
            </a:r>
          </a:p>
          <a:p>
            <a:pPr lvl="1"/>
            <a:r>
              <a:t>Turn Taking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4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pPr/>
            <a:r>
              <a:t>Visual Attention</a:t>
            </a:r>
          </a:p>
        </p:txBody>
      </p:sp>
      <p:sp>
        <p:nvSpPr>
          <p:cNvPr id="130" name="Shape 4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robotics visual attention needs to use a light weight methods </a:t>
            </a:r>
          </a:p>
          <a:p>
            <a:pPr/>
            <a:r>
              <a:t>mimic the bottom-up process of human attention through saliency mechanism</a:t>
            </a:r>
          </a:p>
          <a:p>
            <a:pPr/>
            <a:r>
              <a:t>anticipatory gaze a first step towards top-down process of an attention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7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00"/>
            </a:lvl1pPr>
          </a:lstStyle>
          <a:p>
            <a:pPr/>
            <a:r>
              <a:t>Multiscale Visual Saliency</a:t>
            </a:r>
          </a:p>
        </p:txBody>
      </p:sp>
      <p:sp>
        <p:nvSpPr>
          <p:cNvPr id="133" name="Shape 17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3200"/>
            </a:pPr>
            <a:r>
              <a:t>Image Pyramids 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http://docs.opencv.org/2.4/doc/tutorials/imgproc/pyramids/pyramids.html</a:t>
            </a:r>
          </a:p>
          <a:p>
            <a:pPr marL="404495" indent="-404495" defTabSz="531622">
              <a:spcBef>
                <a:spcPts val="3800"/>
              </a:spcBef>
              <a:defRPr sz="3200"/>
            </a:pPr>
            <a:r>
              <a:t>Linear Filters: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http://docs.opencv.org/2.4/doc/tutorials/imgproc/imgtrans/filter_2d/filter_2d.html#filter-2d</a:t>
            </a:r>
          </a:p>
          <a:p>
            <a:pPr marL="404495" indent="-404495" defTabSz="531622">
              <a:spcBef>
                <a:spcPts val="3800"/>
              </a:spcBef>
              <a:defRPr sz="3200"/>
            </a:pPr>
            <a:r>
              <a:t>Orientation detection with Sobel Derivatives: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http://docs.opencv.org/2.4/doc/tutorials/imgproc/imgtrans/sobel_derivatives/sobel_derivatives.html#sobel-derivatives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8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00"/>
            </a:lvl1pPr>
          </a:lstStyle>
          <a:p>
            <a:pPr/>
            <a:r>
              <a:t>Multiscale Visual Saliency</a:t>
            </a:r>
          </a:p>
        </p:txBody>
      </p:sp>
      <p:sp>
        <p:nvSpPr>
          <p:cNvPr id="136" name="Shape 18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Colors/intentsity e.g.:</a:t>
            </a:r>
            <a:br/>
            <a:r>
              <a:t>http://docs.opencv.org/2.4/doc/tutorials/imgproc/threshold/threshold.html#basic-threshold </a:t>
            </a:r>
          </a:p>
          <a:p>
            <a:pPr/>
            <a:r>
              <a:t>More filters: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http://docs.opencv.org/2.4/doc/tutorials/imgproc/imgtrans/hough_circle/hough_circle.html#hough-circle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4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Audio Attention</a:t>
            </a:r>
          </a:p>
        </p:txBody>
      </p:sp>
      <p:sp>
        <p:nvSpPr>
          <p:cNvPr id="139" name="Shape 49"/>
          <p:cNvSpPr txBox="1"/>
          <p:nvPr>
            <p:ph type="body" sz="half" idx="1"/>
          </p:nvPr>
        </p:nvSpPr>
        <p:spPr>
          <a:xfrm>
            <a:off x="952500" y="2603500"/>
            <a:ext cx="6515894" cy="6286500"/>
          </a:xfrm>
          <a:prstGeom prst="rect">
            <a:avLst/>
          </a:prstGeom>
        </p:spPr>
        <p:txBody>
          <a:bodyPr/>
          <a:lstStyle/>
          <a:p>
            <a:pPr marL="293369" indent="-293369" defTabSz="385572">
              <a:spcBef>
                <a:spcPts val="2700"/>
              </a:spcBef>
              <a:defRPr sz="2300"/>
            </a:pPr>
            <a:r>
              <a:t>Selective auditory attention</a:t>
            </a:r>
          </a:p>
          <a:p>
            <a:pPr marL="293369" indent="-293369" defTabSz="385572">
              <a:spcBef>
                <a:spcPts val="2700"/>
              </a:spcBef>
              <a:defRPr sz="2300"/>
            </a:pPr>
            <a:r>
              <a:t>The cocktail party effect [1]:</a:t>
            </a:r>
          </a:p>
          <a:p>
            <a:pPr lvl="1" marL="586739" indent="-293369" defTabSz="385572">
              <a:spcBef>
                <a:spcPts val="2700"/>
              </a:spcBef>
              <a:defRPr sz="2300"/>
            </a:pPr>
            <a:r>
              <a:t>The sounds and noise in the surrounding environment is heard by the auditory system but certain parts of the auditory information are processed in the brain only.</a:t>
            </a:r>
          </a:p>
          <a:p>
            <a:pPr marL="293369" indent="-293369" defTabSz="385572">
              <a:spcBef>
                <a:spcPts val="2700"/>
              </a:spcBef>
              <a:defRPr sz="2300"/>
            </a:pPr>
            <a:r>
              <a:t>Sound localisation:</a:t>
            </a:r>
          </a:p>
          <a:p>
            <a:pPr lvl="1" marL="586739" indent="-293369" defTabSz="385572">
              <a:spcBef>
                <a:spcPts val="2700"/>
              </a:spcBef>
              <a:defRPr sz="2300"/>
            </a:pPr>
            <a:r>
              <a:t>ability to identify the location or origin of a detected sound in direction and distance </a:t>
            </a:r>
          </a:p>
          <a:p>
            <a:pPr lvl="1" marL="586739" indent="-293369" defTabSz="385572">
              <a:spcBef>
                <a:spcPts val="2700"/>
              </a:spcBef>
              <a:defRPr sz="2300"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http://youtu.be/JJoPLrqdzSc</a:t>
            </a:r>
          </a:p>
        </p:txBody>
      </p:sp>
      <p:pic>
        <p:nvPicPr>
          <p:cNvPr id="140" name="images.png" descr="ima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6275" y="3962400"/>
            <a:ext cx="5134193" cy="2106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5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Audio Attention</a:t>
            </a:r>
          </a:p>
        </p:txBody>
      </p:sp>
      <p:pic>
        <p:nvPicPr>
          <p:cNvPr id="143" name="James.m4v" descr="James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52084" y="2574796"/>
            <a:ext cx="11300632" cy="6356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528000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5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pPr/>
            <a:r>
              <a:t>Attention System of the iCub robot </a:t>
            </a:r>
          </a:p>
        </p:txBody>
      </p:sp>
      <p:pic>
        <p:nvPicPr>
          <p:cNvPr id="146" name="egosphere.jpg" descr="egosphe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835" y="3824204"/>
            <a:ext cx="2780829" cy="278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mosaic.jpg" descr="mosa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9" y="3827572"/>
            <a:ext cx="2780828" cy="2774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58"/>
          <p:cNvSpPr txBox="1"/>
          <p:nvPr/>
        </p:nvSpPr>
        <p:spPr>
          <a:xfrm>
            <a:off x="11055400" y="8381999"/>
            <a:ext cx="6729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[2]</a:t>
            </a:r>
          </a:p>
        </p:txBody>
      </p:sp>
      <p:pic>
        <p:nvPicPr>
          <p:cNvPr id="149" name="Screen Shot 2015-02-17 at 10.41.00.png" descr="Screen Shot 2015-02-17 at 10.41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0663" y="3711519"/>
            <a:ext cx="5546318" cy="3006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